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76" r:id="rId3"/>
    <p:sldId id="273" r:id="rId4"/>
    <p:sldId id="257" r:id="rId5"/>
    <p:sldId id="287" r:id="rId6"/>
    <p:sldId id="258" r:id="rId7"/>
    <p:sldId id="259" r:id="rId8"/>
    <p:sldId id="260" r:id="rId9"/>
    <p:sldId id="261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94663"/>
  </p:normalViewPr>
  <p:slideViewPr>
    <p:cSldViewPr snapToGrid="0" snapToObjects="1">
      <p:cViewPr varScale="1">
        <p:scale>
          <a:sx n="86" d="100"/>
          <a:sy n="86" d="100"/>
        </p:scale>
        <p:origin x="10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0262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002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08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894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42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92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874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4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930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primary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primary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primary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2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77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70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14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124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08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64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1307175"/>
            <a:ext cx="7772400" cy="353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ES_tradnl" sz="72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Fuentes Primarias y Fuentes Secundarias </a:t>
            </a:r>
            <a:endParaRPr lang="es-ES_tradnl" sz="7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b="1" dirty="0" smtClean="0"/>
              <a:t>Fuentes Primarias y Secundarias</a:t>
            </a:r>
            <a:endParaRPr lang="es-ES_tradnl" b="1" dirty="0"/>
          </a:p>
        </p:txBody>
      </p:sp>
      <p:pic>
        <p:nvPicPr>
          <p:cNvPr id="4" name="Primary vs Secondary Source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43248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3048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800" b="1" dirty="0"/>
              <a:t>Fuentes </a:t>
            </a:r>
            <a:r>
              <a:rPr lang="en-US" sz="4800" b="1" dirty="0" err="1" smtClean="0"/>
              <a:t>Primaria</a:t>
            </a:r>
            <a:r>
              <a:rPr lang="en-US" sz="4800" b="1" dirty="0" smtClean="0"/>
              <a:t> o </a:t>
            </a:r>
            <a:r>
              <a:rPr lang="en-US" sz="4800" b="1" dirty="0" err="1" smtClean="0"/>
              <a:t>Secundaria</a:t>
            </a:r>
            <a:r>
              <a:rPr lang="en-US" sz="4800" b="1" dirty="0" smtClean="0"/>
              <a:t>?</a:t>
            </a:r>
            <a:endParaRPr lang="en-US"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 descr="1 7.48.44 PM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83100" r="-83099"/>
          <a:stretch/>
        </p:blipFill>
        <p:spPr>
          <a:xfrm>
            <a:off x="0" y="1417637"/>
            <a:ext cx="9222750" cy="5072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800" b="1" dirty="0"/>
              <a:t>Fuentes </a:t>
            </a:r>
            <a:r>
              <a:rPr lang="en-US" sz="4800" b="1" dirty="0" err="1"/>
              <a:t>Primaria</a:t>
            </a:r>
            <a:r>
              <a:rPr lang="en-US" sz="4800" b="1" dirty="0"/>
              <a:t> o </a:t>
            </a:r>
            <a:r>
              <a:rPr lang="en-US" sz="4800" b="1" dirty="0" err="1"/>
              <a:t>Secundaria</a:t>
            </a:r>
            <a:r>
              <a:rPr lang="en-US" sz="4800" b="1" dirty="0"/>
              <a:t>?</a:t>
            </a:r>
            <a:endParaRPr lang="en-US"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Shape 133" descr="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6641" b="-664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800" b="1" dirty="0"/>
              <a:t>Fuentes </a:t>
            </a:r>
            <a:r>
              <a:rPr lang="en-US" sz="4800" b="1" dirty="0" err="1"/>
              <a:t>Primaria</a:t>
            </a:r>
            <a:r>
              <a:rPr lang="en-US" sz="4800" b="1" dirty="0"/>
              <a:t> o </a:t>
            </a:r>
            <a:r>
              <a:rPr lang="en-US" sz="4800" b="1" dirty="0" err="1"/>
              <a:t>Secundaria</a:t>
            </a:r>
            <a:r>
              <a:rPr lang="en-US" sz="4800" b="1" dirty="0"/>
              <a:t>?</a:t>
            </a:r>
            <a:endParaRPr lang="en-US"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 descr="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694" b="15693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800" b="1" dirty="0"/>
              <a:t>Fuentes </a:t>
            </a:r>
            <a:r>
              <a:rPr lang="en-US" sz="4800" b="1" dirty="0" err="1"/>
              <a:t>Primaria</a:t>
            </a:r>
            <a:r>
              <a:rPr lang="en-US" sz="4800" b="1" dirty="0"/>
              <a:t> o </a:t>
            </a:r>
            <a:r>
              <a:rPr lang="en-US" sz="4800" b="1" dirty="0" err="1"/>
              <a:t>Secundaria</a:t>
            </a:r>
            <a:r>
              <a:rPr lang="en-US" sz="4800" b="1" dirty="0"/>
              <a:t>?</a:t>
            </a:r>
            <a:endParaRPr lang="en-US"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 descr="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46" b="8745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800" b="1" dirty="0"/>
              <a:t>Fuentes </a:t>
            </a:r>
            <a:r>
              <a:rPr lang="en-US" sz="4800" b="1" dirty="0" err="1"/>
              <a:t>Primaria</a:t>
            </a:r>
            <a:r>
              <a:rPr lang="en-US" sz="4800" b="1" dirty="0"/>
              <a:t> o </a:t>
            </a:r>
            <a:r>
              <a:rPr lang="en-US" sz="4800" b="1" dirty="0" err="1"/>
              <a:t>Secundaria</a:t>
            </a:r>
            <a:r>
              <a:rPr lang="en-US" sz="4800" b="1" dirty="0"/>
              <a:t>?</a:t>
            </a:r>
            <a:endParaRPr lang="en-US"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 descr="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67622" r="-67622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 descr="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3122" r="-23122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Fuente </a:t>
            </a:r>
            <a:r>
              <a:rPr lang="en-US" sz="4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Primaria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Fuente </a:t>
            </a:r>
            <a:r>
              <a:rPr lang="en-US" sz="4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Secundaria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Shape 163" descr="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94296" r="-94297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Yo estaba viendo ESPN y uno de </a:t>
            </a:r>
            <a:r>
              <a:rPr lang="es-ES_tradnl" sz="4800" u="sng" dirty="0" smtClean="0"/>
              <a:t>los reporteros dijo que el había oído buenas críticas </a:t>
            </a:r>
            <a:r>
              <a:rPr lang="es-ES_tradnl" sz="4800" dirty="0" smtClean="0"/>
              <a:t>sobre una nueva película deportiva. Cuando habla de la película, ¿qué es el?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409650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Primary or Secondary Source?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Mis amigos y yo encontramos un </a:t>
            </a:r>
            <a:r>
              <a:rPr lang="es-ES_tradnl" sz="4800" u="sng" dirty="0" smtClean="0"/>
              <a:t>viejo vestido de novia </a:t>
            </a:r>
            <a:r>
              <a:rPr lang="es-ES_tradnl" sz="4800" dirty="0" smtClean="0"/>
              <a:t>en nuestro ático. Mi padre dijo que pertenecía a mi bisabuela. ¿Qué es el vestido?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423507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smtClean="0"/>
              <a:t>Ambos proporcionan evidencia sobre la historia</a:t>
            </a:r>
            <a:endParaRPr lang="es-ES_tradnl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7" cy="75723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Primera</a:t>
            </a:r>
            <a:r>
              <a:rPr lang="en-US" sz="4800" dirty="0" smtClean="0">
                <a:solidFill>
                  <a:schemeClr val="tx1"/>
                </a:solidFill>
              </a:rPr>
              <a:t> Mano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45025" y="1417637"/>
            <a:ext cx="4041774" cy="757237"/>
          </a:xfrm>
          <a:solidFill>
            <a:srgbClr val="FD7CF9"/>
          </a:solidFill>
        </p:spPr>
        <p:txBody>
          <a:bodyPr/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</a:rPr>
              <a:t>Segunda</a:t>
            </a:r>
            <a:r>
              <a:rPr lang="en-US" sz="4800" dirty="0" smtClean="0">
                <a:solidFill>
                  <a:srgbClr val="000000"/>
                </a:solidFill>
              </a:rPr>
              <a:t> Mano 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05689"/>
            <a:ext cx="4040187" cy="175654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3" y="2582379"/>
            <a:ext cx="3429214" cy="31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8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Encontré </a:t>
            </a:r>
            <a:r>
              <a:rPr lang="es-ES_tradnl" sz="4800" u="sng" dirty="0" smtClean="0"/>
              <a:t>una carta a uno de mis amigos </a:t>
            </a:r>
            <a:r>
              <a:rPr lang="es-ES_tradnl" sz="4800" dirty="0" smtClean="0"/>
              <a:t>en el vestuario después de la escuela el otro día. Sé que es privado, pero quiero leerlo! ¿Qué es la letra?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868717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En la escuela usamos </a:t>
            </a:r>
            <a:r>
              <a:rPr lang="es-ES_tradnl" sz="4800" u="sng" dirty="0" smtClean="0"/>
              <a:t>libros de texto </a:t>
            </a:r>
            <a:r>
              <a:rPr lang="es-ES_tradnl" sz="4800" dirty="0" smtClean="0"/>
              <a:t>para aprender sobre la historia de los Estados Unidos. Cuando usamos libros de texto, ¿qué estamos usando?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86871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Me gusta leer la revista </a:t>
            </a:r>
            <a:r>
              <a:rPr lang="es-ES_tradnl" sz="4800" dirty="0" err="1" smtClean="0"/>
              <a:t>People</a:t>
            </a:r>
            <a:r>
              <a:rPr lang="es-ES_tradnl" sz="4800" dirty="0" smtClean="0"/>
              <a:t>. Me gustan mucho </a:t>
            </a:r>
            <a:r>
              <a:rPr lang="es-ES_tradnl" sz="4800" u="sng" dirty="0" smtClean="0"/>
              <a:t>los artículos escritos por otros acerca de los actores de Hollywood</a:t>
            </a:r>
            <a:r>
              <a:rPr lang="es-ES_tradnl" sz="4800" dirty="0" smtClean="0"/>
              <a:t>. Cuando leo estas historias, ¿qué estoy leyendo?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868717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Estaba haciendo </a:t>
            </a:r>
            <a:r>
              <a:rPr lang="es-ES_tradnl" sz="4800" dirty="0" smtClean="0"/>
              <a:t>tareas para el Gobierno de los Estados Unidos y leí los </a:t>
            </a:r>
            <a:r>
              <a:rPr lang="es-ES_tradnl" sz="4800" u="sng" dirty="0" smtClean="0"/>
              <a:t>comentarios de los jueces de la Corte Suprema </a:t>
            </a:r>
            <a:r>
              <a:rPr lang="es-ES_tradnl" sz="4800" dirty="0" smtClean="0"/>
              <a:t>sobre </a:t>
            </a:r>
            <a:r>
              <a:rPr lang="es-ES_tradnl" sz="4800" dirty="0" smtClean="0"/>
              <a:t>casos de referencia. ¿Qué estoy leyendo?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86871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Cuando estaba </a:t>
            </a:r>
            <a:r>
              <a:rPr lang="es-ES_tradnl" sz="4800" dirty="0" smtClean="0"/>
              <a:t>en el campamento de verano hace unos años, encontré una punta de flecha; Hice la investigación y descubrí que ha sido </a:t>
            </a:r>
            <a:r>
              <a:rPr lang="es-ES_tradnl" sz="4800" u="sng" dirty="0" smtClean="0"/>
              <a:t>hecha por indios </a:t>
            </a:r>
            <a:r>
              <a:rPr lang="es-ES_tradnl" sz="4800" u="sng" dirty="0" err="1" smtClean="0"/>
              <a:t>Cherokee</a:t>
            </a:r>
            <a:r>
              <a:rPr lang="es-ES_tradnl" sz="4800" u="sng" dirty="0" smtClean="0"/>
              <a:t>. </a:t>
            </a:r>
            <a:r>
              <a:rPr lang="es-ES_tradnl" sz="4800" dirty="0" smtClean="0"/>
              <a:t>¿Qué es mi punta de flecha?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86871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Mi mamá tiene </a:t>
            </a:r>
            <a:r>
              <a:rPr lang="es-ES_tradnl" sz="4800" dirty="0" smtClean="0"/>
              <a:t>discos </a:t>
            </a:r>
            <a:r>
              <a:rPr lang="es-ES_tradnl" sz="4800" dirty="0" smtClean="0"/>
              <a:t>de mis </a:t>
            </a:r>
            <a:r>
              <a:rPr lang="es-ES_tradnl" sz="4800" u="sng" dirty="0" smtClean="0"/>
              <a:t>abuelos que cuentan historias </a:t>
            </a:r>
            <a:r>
              <a:rPr lang="es-ES_tradnl" sz="4800" dirty="0" smtClean="0"/>
              <a:t>sobre cuando eran niños. Nos encanta escucharlos en las reuniones familiares. ¿Qué estamos escuchando?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868717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Mi </a:t>
            </a:r>
            <a:r>
              <a:rPr lang="es-ES_tradnl" sz="4800" u="sng" dirty="0" smtClean="0"/>
              <a:t>amigo Tim </a:t>
            </a:r>
            <a:r>
              <a:rPr lang="es-ES_tradnl" sz="4800" dirty="0" smtClean="0"/>
              <a:t>me dijo que debería leer un libro que le gusto mucho. Me lo contó, ¡suena muy bien! Cuando el habla del libro, ¿qué es?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86871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9646"/>
          </a:solidFill>
        </p:spPr>
        <p:txBody>
          <a:bodyPr/>
          <a:lstStyle/>
          <a:p>
            <a:r>
              <a:rPr lang="en-US" b="1" dirty="0"/>
              <a:t>Fuentes </a:t>
            </a:r>
            <a:r>
              <a:rPr lang="en-US" b="1" dirty="0" err="1"/>
              <a:t>Primaria</a:t>
            </a:r>
            <a:r>
              <a:rPr lang="en-US" b="1" dirty="0"/>
              <a:t> o </a:t>
            </a:r>
            <a:r>
              <a:rPr lang="en-US" b="1" dirty="0" err="1"/>
              <a:t>Secundaria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ES_tradnl" sz="4800" dirty="0" smtClean="0"/>
              <a:t>Estoy escribiendo un ensayo sobre George Washington para mi clase de Historia de Estados Unidos. Utilicé artículos de </a:t>
            </a:r>
            <a:r>
              <a:rPr lang="es-ES_tradnl" sz="4800" u="sng" dirty="0" smtClean="0"/>
              <a:t>Wikipedia y otra enciclopedia</a:t>
            </a:r>
            <a:r>
              <a:rPr lang="es-ES_tradnl" sz="4800" dirty="0" smtClean="0"/>
              <a:t>. ¿Qué estoy usando?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86871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smtClean="0"/>
              <a:t>Ambos Proporcionan Evidencia de la Historia</a:t>
            </a:r>
            <a:endParaRPr lang="es-ES_tradnl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7" cy="75723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</a:rPr>
              <a:t>Primera</a:t>
            </a:r>
            <a:r>
              <a:rPr lang="en-US" sz="4400" dirty="0" smtClean="0">
                <a:solidFill>
                  <a:srgbClr val="000000"/>
                </a:solidFill>
              </a:rPr>
              <a:t> Mano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smtClean="0"/>
              <a:t>Diarios</a:t>
            </a:r>
          </a:p>
          <a:p>
            <a:r>
              <a:rPr lang="es-ES_tradnl" dirty="0" smtClean="0"/>
              <a:t>Periódicos </a:t>
            </a:r>
          </a:p>
          <a:p>
            <a:r>
              <a:rPr lang="es-ES_tradnl" dirty="0" smtClean="0"/>
              <a:t>Fotos</a:t>
            </a:r>
          </a:p>
          <a:p>
            <a:r>
              <a:rPr lang="es-ES_tradnl" dirty="0" smtClean="0"/>
              <a:t>Autobiografía </a:t>
            </a:r>
          </a:p>
          <a:p>
            <a:r>
              <a:rPr lang="es-ES_tradnl" dirty="0" smtClean="0"/>
              <a:t>Records del Gobierno</a:t>
            </a:r>
          </a:p>
          <a:p>
            <a:r>
              <a:rPr lang="es-ES_tradnl" dirty="0" smtClean="0"/>
              <a:t>Discursos</a:t>
            </a:r>
          </a:p>
          <a:p>
            <a:r>
              <a:rPr lang="es-ES_tradnl" dirty="0" smtClean="0"/>
              <a:t>Algunas formas de arte</a:t>
            </a:r>
          </a:p>
          <a:p>
            <a:r>
              <a:rPr lang="es-ES_tradnl" dirty="0" smtClean="0"/>
              <a:t>Algunos sitios de Internet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45025" y="1417637"/>
            <a:ext cx="4041774" cy="757237"/>
          </a:xfrm>
          <a:solidFill>
            <a:srgbClr val="FD7CF9"/>
          </a:solidFill>
        </p:spPr>
        <p:txBody>
          <a:bodyPr/>
          <a:lstStyle/>
          <a:p>
            <a:pPr algn="ctr"/>
            <a:r>
              <a:rPr lang="es-ES_tradnl" sz="4400" dirty="0" smtClean="0">
                <a:solidFill>
                  <a:srgbClr val="000000"/>
                </a:solidFill>
              </a:rPr>
              <a:t>Segunda Mano </a:t>
            </a:r>
            <a:r>
              <a:rPr lang="es-ES_tradnl" sz="4400" dirty="0" smtClean="0"/>
              <a:t> </a:t>
            </a:r>
            <a:endParaRPr lang="es-ES_tradnl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s-ES_tradnl" dirty="0" smtClean="0"/>
              <a:t>Libros de texto</a:t>
            </a:r>
          </a:p>
          <a:p>
            <a:r>
              <a:rPr lang="es-ES_tradnl" dirty="0" smtClean="0"/>
              <a:t>Enciclopedias</a:t>
            </a:r>
          </a:p>
          <a:p>
            <a:r>
              <a:rPr lang="es-ES_tradnl" dirty="0" smtClean="0"/>
              <a:t>Biografías</a:t>
            </a:r>
          </a:p>
          <a:p>
            <a:r>
              <a:rPr lang="es-ES_tradnl" dirty="0" smtClean="0"/>
              <a:t>Artículos y documentos académicos</a:t>
            </a:r>
          </a:p>
          <a:p>
            <a:r>
              <a:rPr lang="es-ES_tradnl" dirty="0" smtClean="0"/>
              <a:t>Algunas formas de Arte</a:t>
            </a:r>
          </a:p>
          <a:p>
            <a:r>
              <a:rPr lang="es-ES_tradnl" dirty="0" smtClean="0"/>
              <a:t>Algunos sitios de Internet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4381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72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 </a:t>
            </a:r>
            <a:r>
              <a:rPr lang="en-US" sz="72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Primaria</a:t>
            </a:r>
            <a:endParaRPr lang="en-US" sz="7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es-ES_tradnl" sz="4400" b="0" i="0" u="none" strike="noStrike" cap="none" dirty="0" smtClean="0">
              <a:solidFill>
                <a:schemeClr val="lt1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_tradnl" sz="4400" b="0" i="0" u="none" strike="noStrike" cap="none" dirty="0" smtClean="0">
                <a:solidFill>
                  <a:schemeClr val="lt1"/>
                </a:solidFill>
                <a:sym typeface="Calibri"/>
              </a:rPr>
              <a:t>Original</a:t>
            </a:r>
          </a:p>
          <a:p>
            <a:pPr lvl="0" indent="-342900">
              <a:spcBef>
                <a:spcPts val="0"/>
              </a:spcBef>
            </a:pPr>
            <a:r>
              <a:rPr lang="es-ES_tradnl" sz="4400" dirty="0" smtClean="0"/>
              <a:t>Creado</a:t>
            </a:r>
            <a:r>
              <a:rPr lang="es-ES_tradnl" sz="4400" b="0" i="0" u="none" strike="noStrike" cap="none" dirty="0" smtClean="0">
                <a:solidFill>
                  <a:schemeClr val="lt1"/>
                </a:solidFill>
                <a:sym typeface="Calibri"/>
              </a:rPr>
              <a:t> </a:t>
            </a:r>
            <a:r>
              <a:rPr lang="es-ES_tradnl" sz="4400" dirty="0" smtClean="0"/>
              <a:t>por los participantes y / o testigos</a:t>
            </a:r>
          </a:p>
          <a:p>
            <a:pPr lvl="0" indent="-342900">
              <a:spcBef>
                <a:spcPts val="0"/>
              </a:spcBef>
            </a:pPr>
            <a:r>
              <a:rPr lang="es-ES_tradnl" sz="4400" dirty="0" smtClean="0"/>
              <a:t>Creado por alguien con la experiencia de primera mano de un evento</a:t>
            </a:r>
            <a:endParaRPr lang="es-ES_tradnl" sz="4400" b="0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72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 </a:t>
            </a:r>
            <a:r>
              <a:rPr lang="en-US" sz="72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Primaria</a:t>
            </a:r>
            <a:endParaRPr lang="en-US" sz="7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es-ES_tradnl" sz="6600" dirty="0" smtClean="0"/>
              <a:t>Materiales directamente relacionados con un tema por </a:t>
            </a:r>
            <a:r>
              <a:rPr lang="es-ES_tradnl" sz="6600" u="sng" dirty="0" smtClean="0"/>
              <a:t>tiempo</a:t>
            </a:r>
            <a:r>
              <a:rPr lang="es-ES_tradnl" sz="6600" dirty="0" smtClean="0"/>
              <a:t> o </a:t>
            </a:r>
            <a:r>
              <a:rPr lang="es-ES_tradnl" sz="6600" u="sng" dirty="0" smtClean="0"/>
              <a:t>participación</a:t>
            </a:r>
            <a:endParaRPr lang="es-ES_tradnl" sz="6600" b="0" i="0" u="sng" strike="noStrike" cap="none" dirty="0">
              <a:solidFill>
                <a:schemeClr val="lt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1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72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 </a:t>
            </a:r>
            <a:r>
              <a:rPr lang="en-US" sz="72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Primaria</a:t>
            </a:r>
            <a:endParaRPr lang="en-US" sz="7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lnSpc>
                <a:spcPct val="90000"/>
              </a:lnSpc>
              <a:spcBef>
                <a:spcPts val="0"/>
              </a:spcBef>
              <a:buSzPct val="100081"/>
            </a:pPr>
            <a:r>
              <a:rPr lang="es-ES_tradnl" sz="6105" dirty="0" smtClean="0"/>
              <a:t>Documento u objeto físico que fue </a:t>
            </a:r>
            <a:r>
              <a:rPr lang="es-ES_tradnl" sz="6105" u="sng" dirty="0" smtClean="0"/>
              <a:t>escrito o creado durante el tiempo en estudio</a:t>
            </a:r>
            <a:endParaRPr lang="es-ES_tradnl" sz="2960" b="0" i="0" u="sng" strike="noStrike" cap="none" dirty="0">
              <a:solidFill>
                <a:schemeClr val="lt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 </a:t>
            </a:r>
            <a:r>
              <a:rPr lang="en-US" sz="66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Primaria</a:t>
            </a:r>
            <a:endParaRPr lang="en-US" sz="6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81"/>
              <a:buFont typeface="Arial"/>
              <a:buChar char="•"/>
            </a:pPr>
            <a:endParaRPr lang="es-ES_tradnl" sz="6105" dirty="0" smtClean="0"/>
          </a:p>
          <a:p>
            <a:pPr lvl="0" indent="-342900">
              <a:lnSpc>
                <a:spcPct val="90000"/>
              </a:lnSpc>
              <a:spcBef>
                <a:spcPts val="0"/>
              </a:spcBef>
              <a:buSzPct val="100081"/>
            </a:pPr>
            <a:r>
              <a:rPr lang="es-ES_tradnl" sz="6105" dirty="0" smtClean="0"/>
              <a:t>Ofrece una </a:t>
            </a:r>
            <a:r>
              <a:rPr lang="es-ES_tradnl" sz="6105" u="sng" dirty="0" smtClean="0"/>
              <a:t>vista interna de un evento en particular</a:t>
            </a:r>
            <a:endParaRPr lang="es-ES_tradnl" sz="2960" b="0" i="0" u="sng" strike="noStrike" cap="none" dirty="0">
              <a:solidFill>
                <a:schemeClr val="lt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9CF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 </a:t>
            </a:r>
            <a:r>
              <a:rPr lang="en-US" sz="66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Secundaria</a:t>
            </a:r>
            <a:endParaRPr lang="en-US" sz="6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417637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es-ES_tradnl" sz="6000" dirty="0" smtClean="0"/>
              <a:t>Materiales </a:t>
            </a:r>
            <a:r>
              <a:rPr lang="es-ES_tradnl" sz="6000" u="sng" dirty="0" smtClean="0"/>
              <a:t>creados más tarde </a:t>
            </a:r>
            <a:r>
              <a:rPr lang="es-ES_tradnl" sz="6000" dirty="0" smtClean="0"/>
              <a:t>por alguien que no experimentó de primera mano o participar en los eventos que se están investigando</a:t>
            </a:r>
            <a:endParaRPr lang="es-ES_tradnl" sz="6000" b="0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9CF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 </a:t>
            </a:r>
            <a:r>
              <a:rPr lang="en-US" sz="66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Secundaria</a:t>
            </a:r>
            <a:endParaRPr lang="en-US" sz="6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lnSpc>
                <a:spcPct val="90000"/>
              </a:lnSpc>
              <a:spcBef>
                <a:spcPts val="0"/>
              </a:spcBef>
            </a:pPr>
            <a:r>
              <a:rPr lang="es-ES_tradnl" sz="6000" dirty="0" smtClean="0"/>
              <a:t>Documento u objeto físico que fue </a:t>
            </a:r>
            <a:r>
              <a:rPr lang="es-ES_tradnl" sz="6000" u="sng" dirty="0" smtClean="0"/>
              <a:t>escrito o creado después de que ya se pasó el tiempo en estudio</a:t>
            </a:r>
            <a:endParaRPr lang="es-ES_tradnl" sz="3200" b="0" i="0" u="sng" strike="noStrike" cap="none" dirty="0">
              <a:solidFill>
                <a:schemeClr val="lt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580</Words>
  <Application>Microsoft Macintosh PowerPoint</Application>
  <PresentationFormat>On-screen Show (4:3)</PresentationFormat>
  <Paragraphs>75</Paragraphs>
  <Slides>27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Black</vt:lpstr>
      <vt:lpstr>Fuentes Primarias y Fuentes Secundarias </vt:lpstr>
      <vt:lpstr>Ambos proporcionan evidencia sobre la historia</vt:lpstr>
      <vt:lpstr>Ambos Proporcionan Evidencia de la Historia</vt:lpstr>
      <vt:lpstr>Fuente Primaria</vt:lpstr>
      <vt:lpstr>Fuente Primaria</vt:lpstr>
      <vt:lpstr>Fuente Primaria</vt:lpstr>
      <vt:lpstr>Fuente Primaria</vt:lpstr>
      <vt:lpstr>Fuente Secundaria</vt:lpstr>
      <vt:lpstr>Fuente Secundaria</vt:lpstr>
      <vt:lpstr>Fuentes Primarias y Secundarias</vt:lpstr>
      <vt:lpstr>Fuentes Primaria o Secundaria?</vt:lpstr>
      <vt:lpstr>Fuentes Primaria o Secundaria?</vt:lpstr>
      <vt:lpstr>Fuentes Primaria o Secundaria?</vt:lpstr>
      <vt:lpstr>Fuentes Primaria o Secundaria?</vt:lpstr>
      <vt:lpstr>Fuentes Primaria o Secundaria?</vt:lpstr>
      <vt:lpstr>Fuentes Primaria o Secundaria?</vt:lpstr>
      <vt:lpstr>Fuente Primaria y Fuente Secundaria?</vt:lpstr>
      <vt:lpstr>Fuentes Primaria o Secundaria?</vt:lpstr>
      <vt:lpstr>Primary or Secondary Source?</vt:lpstr>
      <vt:lpstr>Fuentes Primaria o Secundaria?</vt:lpstr>
      <vt:lpstr>Fuentes Primaria o Secundaria?</vt:lpstr>
      <vt:lpstr>Fuentes Primaria o Secundaria?</vt:lpstr>
      <vt:lpstr>Fuentes Primaria o Secundaria?</vt:lpstr>
      <vt:lpstr>Fuentes Primaria o Secundaria?</vt:lpstr>
      <vt:lpstr>Fuentes Primaria o Secundaria?</vt:lpstr>
      <vt:lpstr>Fuentes Primaria o Secundaria?</vt:lpstr>
      <vt:lpstr>Fuentes Primaria o Secundaria?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 and  Secondary Sources</dc:title>
  <cp:lastModifiedBy>Jacqueline Madrid</cp:lastModifiedBy>
  <cp:revision>18</cp:revision>
  <dcterms:modified xsi:type="dcterms:W3CDTF">2017-09-13T21:24:36Z</dcterms:modified>
</cp:coreProperties>
</file>